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vml" ContentType="application/vnd.openxmlformats-officedocument.vmlDrawi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72" r:id="rId2"/>
  </p:sldMasterIdLst>
  <p:notesMasterIdLst>
    <p:notesMasterId r:id="rId36"/>
  </p:notesMasterIdLst>
  <p:sldIdLst>
    <p:sldId id="334" r:id="rId3"/>
    <p:sldId id="479" r:id="rId4"/>
    <p:sldId id="478" r:id="rId5"/>
    <p:sldId id="476" r:id="rId6"/>
    <p:sldId id="477" r:id="rId7"/>
    <p:sldId id="455" r:id="rId8"/>
    <p:sldId id="456" r:id="rId9"/>
    <p:sldId id="458" r:id="rId10"/>
    <p:sldId id="459" r:id="rId11"/>
    <p:sldId id="460" r:id="rId12"/>
    <p:sldId id="463" r:id="rId13"/>
    <p:sldId id="431" r:id="rId14"/>
    <p:sldId id="461" r:id="rId15"/>
    <p:sldId id="450" r:id="rId16"/>
    <p:sldId id="480" r:id="rId17"/>
    <p:sldId id="481" r:id="rId18"/>
    <p:sldId id="452" r:id="rId19"/>
    <p:sldId id="453" r:id="rId20"/>
    <p:sldId id="454" r:id="rId21"/>
    <p:sldId id="430" r:id="rId22"/>
    <p:sldId id="464" r:id="rId23"/>
    <p:sldId id="465" r:id="rId24"/>
    <p:sldId id="466" r:id="rId25"/>
    <p:sldId id="467" r:id="rId26"/>
    <p:sldId id="468" r:id="rId27"/>
    <p:sldId id="469" r:id="rId28"/>
    <p:sldId id="470" r:id="rId29"/>
    <p:sldId id="471" r:id="rId30"/>
    <p:sldId id="472" r:id="rId31"/>
    <p:sldId id="473" r:id="rId32"/>
    <p:sldId id="475" r:id="rId33"/>
    <p:sldId id="474" r:id="rId34"/>
    <p:sldId id="339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5pPr>
    <a:lvl6pPr marL="2286000" algn="l" defTabSz="457200" rtl="0" eaLnBrk="1" latinLnBrk="0" hangingPunct="1"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6pPr>
    <a:lvl7pPr marL="2743200" algn="l" defTabSz="457200" rtl="0" eaLnBrk="1" latinLnBrk="0" hangingPunct="1"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7pPr>
    <a:lvl8pPr marL="3200400" algn="l" defTabSz="457200" rtl="0" eaLnBrk="1" latinLnBrk="0" hangingPunct="1"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8pPr>
    <a:lvl9pPr marL="3657600" algn="l" defTabSz="457200" rtl="0" eaLnBrk="1" latinLnBrk="0" hangingPunct="1">
      <a:defRPr sz="2400" kern="1200">
        <a:solidFill>
          <a:srgbClr val="000000"/>
        </a:solidFill>
        <a:latin typeface="Times" charset="0"/>
        <a:ea typeface="ヒラギノ明朝 ProN W3" charset="0"/>
        <a:cs typeface="ヒラギノ明朝 ProN W3" charset="0"/>
        <a:sym typeface="Times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DAA7D711-9CC4-B34F-8D6E-6BEC6792F14C}">
          <p14:sldIdLst>
            <p14:sldId id="334"/>
            <p14:sldId id="479"/>
            <p14:sldId id="478"/>
            <p14:sldId id="476"/>
            <p14:sldId id="477"/>
            <p14:sldId id="455"/>
            <p14:sldId id="456"/>
            <p14:sldId id="458"/>
            <p14:sldId id="459"/>
            <p14:sldId id="460"/>
            <p14:sldId id="463"/>
            <p14:sldId id="431"/>
            <p14:sldId id="461"/>
          </p14:sldIdLst>
        </p14:section>
        <p14:section name="Morpho Tutorial" id="{FC3EBD8E-D4D1-5542-AB9C-8B49FD244BB4}">
          <p14:sldIdLst>
            <p14:sldId id="450"/>
            <p14:sldId id="480"/>
            <p14:sldId id="481"/>
            <p14:sldId id="452"/>
            <p14:sldId id="453"/>
            <p14:sldId id="454"/>
            <p14:sldId id="430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475"/>
            <p14:sldId id="474"/>
            <p14:sldId id="33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 autoAdjust="0"/>
    <p:restoredTop sz="94690" autoAdjust="0"/>
  </p:normalViewPr>
  <p:slideViewPr>
    <p:cSldViewPr>
      <p:cViewPr>
        <p:scale>
          <a:sx n="108" d="100"/>
          <a:sy n="108" d="100"/>
        </p:scale>
        <p:origin x="-1176" y="-7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8434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8673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eaLnBrk="1" hangingPunct="1">
              <a:defRPr/>
            </a:pPr>
            <a:r>
              <a:rPr lang="en-US" sz="1400" smtClean="0">
                <a:latin typeface="Verdana" charset="0"/>
                <a:cs typeface="Verdana" charset="0"/>
                <a:sym typeface="Verdana" charset="0"/>
              </a:rPr>
              <a:t>NCEAS is an NSF funded research center whose mission is to advance the state of ecological knowledge through synthetic, cross-cutting studies using existing data.  Soon after NCEAS formed it became obvious that there was a large need for informatics tools that support synthetic research.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rgbClr val="000000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1pPr>
            <a:lvl2pPr marL="742950" indent="-285750" eaLnBrk="0" hangingPunct="0">
              <a:defRPr sz="2400">
                <a:solidFill>
                  <a:srgbClr val="000000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2pPr>
            <a:lvl3pPr marL="1143000" indent="-228600" eaLnBrk="0" hangingPunct="0">
              <a:defRPr sz="2400">
                <a:solidFill>
                  <a:srgbClr val="000000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3pPr>
            <a:lvl4pPr marL="1600200" indent="-228600" eaLnBrk="0" hangingPunct="0">
              <a:defRPr sz="2400">
                <a:solidFill>
                  <a:srgbClr val="000000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4pPr>
            <a:lvl5pPr marL="2057400" indent="-228600" eaLnBrk="0" hangingPunct="0">
              <a:defRPr sz="2400">
                <a:solidFill>
                  <a:srgbClr val="000000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" charset="0"/>
                <a:ea typeface="ヒラギノ明朝 ProN W3" charset="0"/>
                <a:cs typeface="ヒラギノ明朝 ProN W3" charset="0"/>
                <a:sym typeface="Times" charset="0"/>
              </a:defRPr>
            </a:lvl9pPr>
          </a:lstStyle>
          <a:p>
            <a:pPr eaLnBrk="1" hangingPunct="1"/>
            <a:fld id="{F47CD19F-5BCC-B241-8827-FC41602252F9}" type="slidenum">
              <a:rPr lang="en-US" sz="1200"/>
              <a:pPr eaLnBrk="1" hangingPunct="1"/>
              <a:t>11</a:t>
            </a:fld>
            <a:endParaRPr lang="en-US" sz="1200"/>
          </a:p>
        </p:txBody>
      </p:sp>
      <p:sp>
        <p:nvSpPr>
          <p:cNvPr id="2765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ts val="775"/>
              </a:spcBef>
            </a:pPr>
            <a:r>
              <a:rPr lang="en-US" sz="1400">
                <a:latin typeface="Verdana" charset="0"/>
                <a:cs typeface="Verdana" charset="0"/>
                <a:sym typeface="Verdana" charset="0"/>
              </a:rPr>
              <a:t>Address lack of dataset documentation </a:t>
            </a:r>
          </a:p>
          <a:p>
            <a:pPr eaLnBrk="1" hangingPunct="1">
              <a:spcBef>
                <a:spcPts val="775"/>
              </a:spcBef>
            </a:pPr>
            <a:r>
              <a:rPr lang="en-US" sz="1400">
                <a:latin typeface="Verdana" charset="0"/>
                <a:cs typeface="Verdana" charset="0"/>
                <a:sym typeface="Verdana" charset="0"/>
              </a:rPr>
              <a:t>Provide structure to traditionally unstructured information</a:t>
            </a:r>
          </a:p>
          <a:p>
            <a:pPr eaLnBrk="1" hangingPunct="1">
              <a:spcBef>
                <a:spcPts val="775"/>
              </a:spcBef>
            </a:pPr>
            <a:r>
              <a:rPr lang="en-US" sz="1400">
                <a:latin typeface="Verdana" charset="0"/>
                <a:cs typeface="Verdana" charset="0"/>
                <a:sym typeface="Verdana" charset="0"/>
              </a:rPr>
              <a:t>Aid transition toward synthetic research</a:t>
            </a:r>
          </a:p>
          <a:p>
            <a:pPr eaLnBrk="1" hangingPunct="1">
              <a:spcBef>
                <a:spcPts val="775"/>
              </a:spcBef>
            </a:pPr>
            <a:r>
              <a:rPr lang="en-US" sz="1400">
                <a:latin typeface="Verdana" charset="0"/>
                <a:cs typeface="Verdana" charset="0"/>
                <a:sym typeface="Verdana" charset="0"/>
              </a:rPr>
              <a:t>Enable both human-readable and machine-readable metadata</a:t>
            </a:r>
          </a:p>
          <a:p>
            <a:pPr eaLnBrk="1" hangingPunct="1">
              <a:spcBef>
                <a:spcPts val="775"/>
              </a:spcBef>
            </a:pPr>
            <a:r>
              <a:rPr lang="en-US" sz="1400">
                <a:latin typeface="Verdana" charset="0"/>
                <a:cs typeface="Verdana" charset="0"/>
                <a:sym typeface="Verdana" charset="0"/>
              </a:rPr>
              <a:t>Enable long-term archives </a:t>
            </a:r>
          </a:p>
          <a:p>
            <a:pPr eaLnBrk="1" hangingPunct="1">
              <a:spcBef>
                <a:spcPts val="775"/>
              </a:spcBef>
            </a:pPr>
            <a:r>
              <a:rPr lang="en-US" sz="1400">
                <a:latin typeface="Verdana" charset="0"/>
                <a:cs typeface="Verdana" charset="0"/>
                <a:sym typeface="Verdana" charset="0"/>
              </a:rPr>
              <a:t>Community-driven development process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59133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42310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1638" y="0"/>
            <a:ext cx="2122487" cy="685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0"/>
            <a:ext cx="6218238" cy="6858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931823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60527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44910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311233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200"/>
            <a:ext cx="41148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1148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4802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66486"/>
      </p:ext>
    </p:extLst>
  </p:cSld>
  <p:clrMapOvr>
    <a:masterClrMapping/>
  </p:clrMapOvr>
  <p:transition xmlns:p14="http://schemas.microsoft.com/office/powerpoint/2010/main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11742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339981"/>
      </p:ext>
    </p:extLst>
  </p:cSld>
  <p:clrMapOvr>
    <a:masterClrMapping/>
  </p:clrMapOvr>
  <p:transition xmlns:p14="http://schemas.microsoft.com/office/powerpoint/2010/main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657714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37289"/>
      </p:ext>
    </p:extLst>
  </p:cSld>
  <p:clrMapOvr>
    <a:masterClrMapping/>
  </p:clrMapOvr>
  <p:transition xmlns:p14="http://schemas.microsoft.com/office/powerpoint/2010/main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Verdana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7241370"/>
      </p:ext>
    </p:extLst>
  </p:cSld>
  <p:clrMapOvr>
    <a:masterClrMapping/>
  </p:clrMapOvr>
  <p:transition xmlns:p14="http://schemas.microsoft.com/office/powerpoint/2010/main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346992"/>
      </p:ext>
    </p:extLst>
  </p:cSld>
  <p:clrMapOvr>
    <a:masterClrMapping/>
  </p:clrMapOvr>
  <p:transition xmlns:p14="http://schemas.microsoft.com/office/powerpoint/2010/main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51638" y="0"/>
            <a:ext cx="2122487" cy="685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0"/>
            <a:ext cx="6218238" cy="6858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7843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893774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200"/>
            <a:ext cx="41148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114800" cy="5638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65828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09499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87405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886990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1157941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>
              <a:sym typeface="Verdana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8874976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219200"/>
            <a:ext cx="83820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Verdana" charset="0"/>
              </a:rPr>
              <a:t>Click to edit Master text styles</a:t>
            </a:r>
          </a:p>
          <a:p>
            <a:pPr lvl="1"/>
            <a:r>
              <a:rPr lang="en-US">
                <a:sym typeface="Verdana" charset="0"/>
              </a:rPr>
              <a:t>Second level</a:t>
            </a:r>
          </a:p>
          <a:p>
            <a:pPr lvl="2"/>
            <a:r>
              <a:rPr lang="en-US">
                <a:sym typeface="Verdana" charset="0"/>
              </a:rPr>
              <a:t>Third level</a:t>
            </a:r>
          </a:p>
          <a:p>
            <a:pPr lvl="3"/>
            <a:r>
              <a:rPr lang="en-US">
                <a:sym typeface="Verdana" charset="0"/>
              </a:rPr>
              <a:t>Fourth level</a:t>
            </a:r>
          </a:p>
          <a:p>
            <a:pPr lvl="4"/>
            <a:r>
              <a:rPr lang="en-US">
                <a:sym typeface="Verdana" charset="0"/>
              </a:rPr>
              <a:t>Fifth level</a:t>
            </a:r>
          </a:p>
        </p:txBody>
      </p:sp>
      <p:pic>
        <p:nvPicPr>
          <p:cNvPr id="2051" name="Picture 2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01600"/>
            <a:ext cx="1473200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17613" y="0"/>
            <a:ext cx="7656512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9144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Verdana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xmlns:p14="http://schemas.microsoft.com/office/powerpoint/2010/main"/>
  <p:txStyles>
    <p:titleStyle>
      <a:lvl1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  <a:sym typeface="Verdana" charset="0"/>
        </a:defRPr>
      </a:lvl1pPr>
      <a:lvl2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2pPr>
      <a:lvl3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3pPr>
      <a:lvl4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4pPr>
      <a:lvl5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5pPr>
      <a:lvl6pPr marL="4968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6pPr>
      <a:lvl7pPr marL="9540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7pPr>
      <a:lvl8pPr marL="14112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8pPr>
      <a:lvl9pPr marL="18684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9pPr>
    </p:titleStyle>
    <p:bodyStyle>
      <a:lvl1pPr marL="382588" indent="-342900" algn="l" rtl="0" eaLnBrk="0" fontAlgn="base" hangingPunct="0">
        <a:spcBef>
          <a:spcPts val="800"/>
        </a:spcBef>
        <a:spcAft>
          <a:spcPct val="0"/>
        </a:spcAft>
        <a:buSzPct val="100000"/>
        <a:buFont typeface="Verdan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marL="731838" indent="-285750" algn="l" rtl="0" eaLnBrk="0" fontAlgn="base" hangingPunct="0">
        <a:spcBef>
          <a:spcPts val="700"/>
        </a:spcBef>
        <a:spcAft>
          <a:spcPct val="0"/>
        </a:spcAft>
        <a:buSzPct val="100000"/>
        <a:buFont typeface="Verdana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marL="1131888" indent="-228600" algn="l" rtl="0" eaLnBrk="0" fontAlgn="base" hangingPunct="0">
        <a:spcBef>
          <a:spcPts val="600"/>
        </a:spcBef>
        <a:spcAft>
          <a:spcPct val="0"/>
        </a:spcAft>
        <a:buSzPct val="100000"/>
        <a:buFont typeface="Verdana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marL="15890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Verdana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marL="20462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25034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29606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34178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38750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219200"/>
            <a:ext cx="83820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9144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Verdana" charset="0"/>
              </a:rPr>
              <a:t>Click to edit Master text styles</a:t>
            </a:r>
          </a:p>
          <a:p>
            <a:pPr lvl="1"/>
            <a:r>
              <a:rPr lang="en-US">
                <a:sym typeface="Verdana" charset="0"/>
              </a:rPr>
              <a:t>Second level</a:t>
            </a:r>
          </a:p>
          <a:p>
            <a:pPr lvl="2"/>
            <a:r>
              <a:rPr lang="en-US">
                <a:sym typeface="Verdana" charset="0"/>
              </a:rPr>
              <a:t>Third level</a:t>
            </a:r>
          </a:p>
          <a:p>
            <a:pPr lvl="3"/>
            <a:r>
              <a:rPr lang="en-US">
                <a:sym typeface="Verdana" charset="0"/>
              </a:rPr>
              <a:t>Fourth level</a:t>
            </a:r>
          </a:p>
          <a:p>
            <a:pPr lvl="4"/>
            <a:r>
              <a:rPr lang="en-US">
                <a:sym typeface="Verdana" charset="0"/>
              </a:rPr>
              <a:t>Fifth level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17613" y="0"/>
            <a:ext cx="7656512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9144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Verdana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3817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 xmlns:p14="http://schemas.microsoft.com/office/powerpoint/2010/main"/>
  <p:txStyles>
    <p:titleStyle>
      <a:lvl1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+mj-lt"/>
          <a:ea typeface="+mj-ea"/>
          <a:cs typeface="+mj-cs"/>
          <a:sym typeface="Verdana" charset="0"/>
        </a:defRPr>
      </a:lvl1pPr>
      <a:lvl2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2pPr>
      <a:lvl3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3pPr>
      <a:lvl4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4pPr>
      <a:lvl5pPr marL="39688" indent="-39688"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5pPr>
      <a:lvl6pPr marL="4968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6pPr>
      <a:lvl7pPr marL="9540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7pPr>
      <a:lvl8pPr marL="14112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8pPr>
      <a:lvl9pPr marL="1868488" algn="ctr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Verdana" charset="0"/>
          <a:ea typeface="ヒラギノ角ゴ ProN W3" charset="0"/>
          <a:cs typeface="ヒラギノ角ゴ ProN W3" charset="0"/>
          <a:sym typeface="Verdana" charset="0"/>
        </a:defRPr>
      </a:lvl9pPr>
    </p:titleStyle>
    <p:bodyStyle>
      <a:lvl1pPr marL="382588" indent="-342900" algn="l" rtl="0" eaLnBrk="0" fontAlgn="base" hangingPunct="0">
        <a:spcBef>
          <a:spcPts val="800"/>
        </a:spcBef>
        <a:spcAft>
          <a:spcPct val="0"/>
        </a:spcAft>
        <a:buSzPct val="100000"/>
        <a:buFont typeface="Verdana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1pPr>
      <a:lvl2pPr marL="731838" indent="-285750" algn="l" rtl="0" eaLnBrk="0" fontAlgn="base" hangingPunct="0">
        <a:spcBef>
          <a:spcPts val="700"/>
        </a:spcBef>
        <a:spcAft>
          <a:spcPct val="0"/>
        </a:spcAft>
        <a:buSzPct val="100000"/>
        <a:buFont typeface="Verdana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2pPr>
      <a:lvl3pPr marL="1131888" indent="-228600" algn="l" rtl="0" eaLnBrk="0" fontAlgn="base" hangingPunct="0">
        <a:spcBef>
          <a:spcPts val="600"/>
        </a:spcBef>
        <a:spcAft>
          <a:spcPct val="0"/>
        </a:spcAft>
        <a:buSzPct val="100000"/>
        <a:buFont typeface="Verdana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3pPr>
      <a:lvl4pPr marL="15890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Verdana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4pPr>
      <a:lvl5pPr marL="2046288" indent="-228600" algn="l" rtl="0" eaLnBrk="0" fontAlgn="base" hangingPunct="0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5pPr>
      <a:lvl6pPr marL="25034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6pPr>
      <a:lvl7pPr marL="29606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7pPr>
      <a:lvl8pPr marL="34178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8pPr>
      <a:lvl9pPr marL="3875088" indent="-228600" algn="l" rtl="0" fontAlgn="base">
        <a:spcBef>
          <a:spcPts val="500"/>
        </a:spcBef>
        <a:spcAft>
          <a:spcPct val="0"/>
        </a:spcAft>
        <a:buSzPct val="100000"/>
        <a:buFont typeface="Verdana" charset="0"/>
        <a:buChar char="»"/>
        <a:defRPr sz="2000">
          <a:solidFill>
            <a:schemeClr val="tx1"/>
          </a:solidFill>
          <a:latin typeface="+mn-lt"/>
          <a:ea typeface="+mn-ea"/>
          <a:cs typeface="+mn-cs"/>
          <a:sym typeface="Verdana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8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knb.ecoinformatics.org/" TargetMode="External"/><Relationship Id="rId4" Type="http://schemas.openxmlformats.org/officeDocument/2006/relationships/hyperlink" Target="http://dataone.or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nceas.ucsb.edu/ecoinformatic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736600" y="2203450"/>
            <a:ext cx="7645400" cy="3365500"/>
          </a:xfrm>
        </p:spPr>
        <p:txBody>
          <a:bodyPr rIns="132080"/>
          <a:lstStyle/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2000" dirty="0" smtClean="0"/>
              <a:t>Matthew B. Jones</a:t>
            </a: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800" dirty="0" smtClean="0"/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800" dirty="0" smtClean="0"/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1900" dirty="0" smtClean="0">
                <a:latin typeface="Tahoma" charset="0"/>
                <a:cs typeface="Tahoma" charset="0"/>
                <a:sym typeface="Tahoma" charset="0"/>
              </a:rPr>
              <a:t>National Center for Ecological Analysis and Synthesis (NCEAS)</a:t>
            </a:r>
            <a:endParaRPr lang="en-US" sz="19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1900" dirty="0" smtClean="0">
                <a:latin typeface="Tahoma" charset="0"/>
                <a:cs typeface="Tahoma" charset="0"/>
                <a:sym typeface="Tahoma" charset="0"/>
              </a:rPr>
              <a:t>University of California Santa Barbara</a:t>
            </a:r>
            <a:endParaRPr lang="en-US" sz="15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5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7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7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endParaRPr lang="en-US" sz="1700" dirty="0" smtClean="0">
              <a:latin typeface="Tahoma" charset="0"/>
              <a:sym typeface="Tahoma" charset="0"/>
            </a:endParaRPr>
          </a:p>
          <a:p>
            <a:pPr marL="39688" indent="0" algn="ctr" eaLnBrk="1" hangingPunct="1">
              <a:spcBef>
                <a:spcPct val="0"/>
              </a:spcBef>
              <a:buFont typeface="Verdana" charset="0"/>
              <a:buNone/>
              <a:defRPr/>
            </a:pPr>
            <a:r>
              <a:rPr lang="en-US" sz="1700" dirty="0" smtClean="0">
                <a:latin typeface="Tahoma" charset="0"/>
                <a:cs typeface="Tahoma" charset="0"/>
                <a:sym typeface="Tahoma" charset="0"/>
              </a:rPr>
              <a:t>August 5, 2013</a:t>
            </a:r>
            <a:endParaRPr lang="en-US" sz="1700" dirty="0" smtClean="0">
              <a:latin typeface="Tahoma" charset="0"/>
              <a:sym typeface="Tahoma" charset="0"/>
            </a:endParaRPr>
          </a:p>
        </p:txBody>
      </p:sp>
      <p:sp>
        <p:nvSpPr>
          <p:cNvPr id="174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381000"/>
            <a:ext cx="8064500" cy="1460500"/>
          </a:xfrm>
        </p:spPr>
        <p:txBody>
          <a:bodyPr rIns="39200" anchor="b"/>
          <a:lstStyle/>
          <a:p>
            <a:pPr marL="38100" indent="0" eaLnBrk="1" hangingPunct="1">
              <a:lnSpc>
                <a:spcPct val="96000"/>
              </a:lnSpc>
              <a:tabLst>
                <a:tab pos="38100" algn="l"/>
                <a:tab pos="482600" algn="l"/>
                <a:tab pos="939800" algn="l"/>
                <a:tab pos="1384300" algn="l"/>
                <a:tab pos="1828800" algn="l"/>
                <a:tab pos="2286000" algn="l"/>
                <a:tab pos="2730500" algn="l"/>
                <a:tab pos="3187700" algn="l"/>
                <a:tab pos="3632200" algn="l"/>
                <a:tab pos="4076700" algn="l"/>
                <a:tab pos="4533900" algn="l"/>
                <a:tab pos="4978400" algn="l"/>
                <a:tab pos="5422900" algn="l"/>
                <a:tab pos="5880100" algn="l"/>
                <a:tab pos="6324600" algn="l"/>
                <a:tab pos="6781800" algn="l"/>
                <a:tab pos="7226300" algn="l"/>
                <a:tab pos="7670800" algn="l"/>
                <a:tab pos="8128000" algn="l"/>
                <a:tab pos="8572500" algn="l"/>
                <a:tab pos="9017000" algn="l"/>
                <a:tab pos="9029700" algn="l"/>
              </a:tabLst>
              <a:defRPr/>
            </a:pPr>
            <a:r>
              <a:rPr lang="en-US" sz="2500" dirty="0" smtClean="0">
                <a:latin typeface="Verdana Bold" charset="0"/>
                <a:cs typeface="Verdana Bold" charset="0"/>
                <a:sym typeface="Verdana Bold" charset="0"/>
              </a:rPr>
              <a:t>Managing your data with </a:t>
            </a:r>
            <a:r>
              <a:rPr lang="en-US" sz="2500" dirty="0" err="1" smtClean="0">
                <a:latin typeface="Verdana Bold" charset="0"/>
                <a:cs typeface="Verdana Bold" charset="0"/>
                <a:sym typeface="Verdana Bold" charset="0"/>
              </a:rPr>
              <a:t>Morpho</a:t>
            </a:r>
            <a:r>
              <a:rPr lang="en-US" sz="2500" dirty="0" smtClean="0">
                <a:latin typeface="Verdana Bold" charset="0"/>
                <a:cs typeface="Verdana Bold" charset="0"/>
                <a:sym typeface="Verdana Bold" charset="0"/>
              </a:rPr>
              <a:t> and the KNB Repository</a:t>
            </a:r>
            <a:endParaRPr lang="en-US" sz="2500" dirty="0" smtClean="0">
              <a:latin typeface="Verdana Bold" charset="0"/>
              <a:ea typeface="ヒラギノ角ゴ ProN W6" charset="0"/>
              <a:cs typeface="ヒラギノ角ゴ ProN W6" charset="0"/>
              <a:sym typeface="Verdana Bold" charset="0"/>
            </a:endParaRPr>
          </a:p>
        </p:txBody>
      </p:sp>
      <p:pic>
        <p:nvPicPr>
          <p:cNvPr id="4101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48533"/>
          <a:stretch/>
        </p:blipFill>
        <p:spPr bwMode="auto">
          <a:xfrm>
            <a:off x="1219200" y="4607865"/>
            <a:ext cx="1676400" cy="162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91401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Column metadata</a:t>
            </a:r>
            <a:endParaRPr lang="en-US" dirty="0"/>
          </a:p>
        </p:txBody>
      </p:sp>
      <p:pic>
        <p:nvPicPr>
          <p:cNvPr id="4" name="Content Placeholder 3" descr="Screen Shot 2012-11-27 at 12.23.11 A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2372" r="30517" b="-5931"/>
          <a:stretch/>
        </p:blipFill>
        <p:spPr/>
      </p:pic>
    </p:spTree>
    <p:extLst>
      <p:ext uri="{BB962C8B-B14F-4D97-AF65-F5344CB8AC3E}">
        <p14:creationId xmlns:p14="http://schemas.microsoft.com/office/powerpoint/2010/main" val="42689506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77800" y="3048000"/>
            <a:ext cx="8839200" cy="3733800"/>
            <a:chOff x="0" y="0"/>
            <a:chExt cx="5568" cy="2352"/>
          </a:xfrm>
        </p:grpSpPr>
        <p:grpSp>
          <p:nvGrpSpPr>
            <p:cNvPr id="8198" name="Group 2"/>
            <p:cNvGrpSpPr>
              <a:grpSpLocks/>
            </p:cNvGrpSpPr>
            <p:nvPr/>
          </p:nvGrpSpPr>
          <p:grpSpPr bwMode="auto">
            <a:xfrm>
              <a:off x="0" y="343"/>
              <a:ext cx="5568" cy="2009"/>
              <a:chOff x="0" y="0"/>
              <a:chExt cx="5568" cy="2008"/>
            </a:xfrm>
          </p:grpSpPr>
          <p:sp>
            <p:nvSpPr>
              <p:cNvPr id="8200" name="AutoShape 3"/>
              <p:cNvSpPr>
                <a:spLocks/>
              </p:cNvSpPr>
              <p:nvPr/>
            </p:nvSpPr>
            <p:spPr bwMode="auto">
              <a:xfrm>
                <a:off x="0" y="0"/>
                <a:ext cx="5568" cy="2008"/>
              </a:xfrm>
              <a:prstGeom prst="roundRect">
                <a:avLst>
                  <a:gd name="adj" fmla="val 5972"/>
                </a:avLst>
              </a:prstGeom>
              <a:solidFill>
                <a:srgbClr val="FF5663">
                  <a:alpha val="42744"/>
                </a:srgbClr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20" name="Rectangle 4"/>
              <p:cNvSpPr>
                <a:spLocks/>
              </p:cNvSpPr>
              <p:nvPr/>
            </p:nvSpPr>
            <p:spPr bwMode="auto">
              <a:xfrm>
                <a:off x="1072" y="1304"/>
                <a:ext cx="984" cy="600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Verdana" charset="0"/>
                    <a:cs typeface="Verdana" charset="0"/>
                    <a:sym typeface="Verdana" charset="0"/>
                  </a:rPr>
                  <a:t>Physical</a:t>
                </a:r>
              </a:p>
              <a:p>
                <a:pPr algn="ctr"/>
                <a:r>
                  <a:rPr lang="en-US" sz="1400" b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Verdana" charset="0"/>
                    <a:cs typeface="Verdana" charset="0"/>
                    <a:sym typeface="Verdana" charset="0"/>
                  </a:rPr>
                  <a:t>Data</a:t>
                </a:r>
              </a:p>
              <a:p>
                <a:pPr algn="ctr"/>
                <a:r>
                  <a:rPr lang="en-US" sz="1400" b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Verdana" charset="0"/>
                    <a:cs typeface="Verdana" charset="0"/>
                    <a:sym typeface="Verdana" charset="0"/>
                  </a:rPr>
                  <a:t>Format</a:t>
                </a:r>
              </a:p>
            </p:txBody>
          </p:sp>
          <p:sp>
            <p:nvSpPr>
              <p:cNvPr id="9221" name="Rectangle 5"/>
              <p:cNvSpPr>
                <a:spLocks/>
              </p:cNvSpPr>
              <p:nvPr/>
            </p:nvSpPr>
            <p:spPr bwMode="auto">
              <a:xfrm>
                <a:off x="4304" y="1304"/>
                <a:ext cx="984" cy="600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Verdana" charset="0"/>
                    <a:cs typeface="Verdana" charset="0"/>
                    <a:sym typeface="Verdana" charset="0"/>
                  </a:rPr>
                  <a:t>Access and Distribution</a:t>
                </a:r>
              </a:p>
            </p:txBody>
          </p:sp>
          <p:sp>
            <p:nvSpPr>
              <p:cNvPr id="9222" name="Rectangle 6"/>
              <p:cNvSpPr>
                <a:spLocks/>
              </p:cNvSpPr>
              <p:nvPr/>
            </p:nvSpPr>
            <p:spPr bwMode="auto">
              <a:xfrm>
                <a:off x="2688" y="1304"/>
                <a:ext cx="984" cy="600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Verdana" charset="0"/>
                    <a:cs typeface="Verdana" charset="0"/>
                    <a:sym typeface="Verdana" charset="0"/>
                  </a:rPr>
                  <a:t>Logical</a:t>
                </a:r>
              </a:p>
              <a:p>
                <a:pPr algn="ctr"/>
                <a:r>
                  <a:rPr lang="en-US" sz="1400" b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Verdana" charset="0"/>
                    <a:cs typeface="Verdana" charset="0"/>
                    <a:sym typeface="Verdana" charset="0"/>
                  </a:rPr>
                  <a:t>Data</a:t>
                </a:r>
              </a:p>
              <a:p>
                <a:pPr algn="ctr"/>
                <a:r>
                  <a:rPr lang="en-US" sz="1400" b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Verdana" charset="0"/>
                    <a:cs typeface="Verdana" charset="0"/>
                    <a:sym typeface="Verdana" charset="0"/>
                  </a:rPr>
                  <a:t>Model</a:t>
                </a:r>
              </a:p>
            </p:txBody>
          </p:sp>
          <p:sp>
            <p:nvSpPr>
              <p:cNvPr id="9223" name="Rectangle 7"/>
              <p:cNvSpPr>
                <a:spLocks/>
              </p:cNvSpPr>
              <p:nvPr/>
            </p:nvSpPr>
            <p:spPr bwMode="auto">
              <a:xfrm>
                <a:off x="3504" y="504"/>
                <a:ext cx="984" cy="601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Verdana" charset="0"/>
                    <a:cs typeface="Verdana" charset="0"/>
                    <a:sym typeface="Verdana" charset="0"/>
                  </a:rPr>
                  <a:t>Methods</a:t>
                </a:r>
              </a:p>
            </p:txBody>
          </p:sp>
          <p:sp>
            <p:nvSpPr>
              <p:cNvPr id="9224" name="Rectangle 8"/>
              <p:cNvSpPr>
                <a:spLocks/>
              </p:cNvSpPr>
              <p:nvPr/>
            </p:nvSpPr>
            <p:spPr bwMode="auto">
              <a:xfrm>
                <a:off x="1888" y="504"/>
                <a:ext cx="984" cy="601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Verdana" charset="0"/>
                    <a:cs typeface="Verdana" charset="0"/>
                    <a:sym typeface="Verdana" charset="0"/>
                  </a:rPr>
                  <a:t>Coverage:</a:t>
                </a:r>
              </a:p>
              <a:p>
                <a:pPr algn="ctr"/>
                <a:r>
                  <a:rPr lang="en-US" sz="1400" b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Verdana" charset="0"/>
                    <a:cs typeface="Verdana" charset="0"/>
                    <a:sym typeface="Verdana" charset="0"/>
                  </a:rPr>
                  <a:t>Space, Time, Taxa</a:t>
                </a:r>
              </a:p>
            </p:txBody>
          </p:sp>
          <p:sp>
            <p:nvSpPr>
              <p:cNvPr id="9225" name="Rectangle 9"/>
              <p:cNvSpPr>
                <a:spLocks/>
              </p:cNvSpPr>
              <p:nvPr/>
            </p:nvSpPr>
            <p:spPr bwMode="auto">
              <a:xfrm>
                <a:off x="272" y="504"/>
                <a:ext cx="984" cy="601"/>
              </a:xfrm>
              <a:prstGeom prst="rect">
                <a:avLst/>
              </a:prstGeom>
              <a:solidFill>
                <a:srgbClr val="FFFFFF"/>
              </a:solidFill>
              <a:ln w="25400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38100" tIns="38100" rIns="38100" bIns="38100" anchor="ctr"/>
              <a:lstStyle/>
              <a:p>
                <a:pPr algn="ctr"/>
                <a:r>
                  <a:rPr lang="en-US" sz="1400" b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Verdana" charset="0"/>
                    <a:cs typeface="Verdana" charset="0"/>
                    <a:sym typeface="Verdana" charset="0"/>
                  </a:rPr>
                  <a:t>Identity and</a:t>
                </a:r>
              </a:p>
              <a:p>
                <a:pPr algn="ctr"/>
                <a:r>
                  <a:rPr lang="en-US" sz="1400" b="1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DDDDDD"/>
                      </a:outerShdw>
                    </a:effectLst>
                    <a:latin typeface="Verdana" charset="0"/>
                    <a:cs typeface="Verdana" charset="0"/>
                    <a:sym typeface="Verdana" charset="0"/>
                  </a:rPr>
                  <a:t>Discovery Information</a:t>
                </a:r>
              </a:p>
            </p:txBody>
          </p:sp>
          <p:sp>
            <p:nvSpPr>
              <p:cNvPr id="8207" name="Rectangle 10"/>
              <p:cNvSpPr>
                <a:spLocks/>
              </p:cNvSpPr>
              <p:nvPr/>
            </p:nvSpPr>
            <p:spPr bwMode="auto">
              <a:xfrm>
                <a:off x="4696" y="96"/>
                <a:ext cx="727" cy="2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40639" bIns="0">
                <a:spAutoFit/>
              </a:bodyPr>
              <a:lstStyle/>
              <a:p>
                <a:pPr marL="39688"/>
                <a:r>
                  <a:rPr lang="en-US" b="1">
                    <a:solidFill>
                      <a:schemeClr val="tx1"/>
                    </a:solidFill>
                    <a:latin typeface="Arial" charset="0"/>
                    <a:cs typeface="Arial" charset="0"/>
                    <a:sym typeface="Arial" charset="0"/>
                  </a:rPr>
                  <a:t>&lt;EML&gt;</a:t>
                </a:r>
              </a:p>
            </p:txBody>
          </p:sp>
        </p:grpSp>
        <p:sp>
          <p:nvSpPr>
            <p:cNvPr id="8199" name="Rectangle 11"/>
            <p:cNvSpPr>
              <a:spLocks/>
            </p:cNvSpPr>
            <p:nvPr/>
          </p:nvSpPr>
          <p:spPr bwMode="auto">
            <a:xfrm>
              <a:off x="1504" y="0"/>
              <a:ext cx="2560" cy="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40639" bIns="0"/>
            <a:lstStyle/>
            <a:p>
              <a:pPr marL="39688"/>
              <a:r>
                <a:rPr lang="en-US">
                  <a:solidFill>
                    <a:schemeClr val="tx1"/>
                  </a:solidFill>
                  <a:latin typeface="Verdana" charset="0"/>
                  <a:cs typeface="Verdana" charset="0"/>
                  <a:sym typeface="Verdana" charset="0"/>
                </a:rPr>
                <a:t>22 independent modules</a:t>
              </a:r>
            </a:p>
          </p:txBody>
        </p:sp>
      </p:grpSp>
      <p:sp>
        <p:nvSpPr>
          <p:cNvPr id="8195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382000" cy="5638800"/>
          </a:xfrm>
        </p:spPr>
        <p:txBody>
          <a:bodyPr rIns="132080"/>
          <a:lstStyle/>
          <a:p>
            <a:pPr eaLnBrk="1" hangingPunct="1"/>
            <a:r>
              <a:rPr lang="en-US" sz="2600">
                <a:latin typeface="Verdana" charset="0"/>
                <a:ea typeface="ヒラギノ角ゴ ProN W3" charset="0"/>
              </a:rPr>
              <a:t>open</a:t>
            </a:r>
          </a:p>
          <a:p>
            <a:pPr eaLnBrk="1" hangingPunct="1"/>
            <a:r>
              <a:rPr lang="en-US" sz="2600">
                <a:latin typeface="Verdana" charset="0"/>
                <a:ea typeface="ヒラギノ角ゴ ProN W3" charset="0"/>
              </a:rPr>
              <a:t>modular</a:t>
            </a:r>
          </a:p>
          <a:p>
            <a:pPr eaLnBrk="1" hangingPunct="1"/>
            <a:r>
              <a:rPr lang="en-US" sz="2600">
                <a:latin typeface="Verdana" charset="0"/>
                <a:ea typeface="ヒラギノ角ゴ ProN W3" charset="0"/>
              </a:rPr>
              <a:t>extensible</a:t>
            </a:r>
          </a:p>
          <a:p>
            <a:pPr eaLnBrk="1" hangingPunct="1"/>
            <a:endParaRPr lang="en-US" sz="2600">
              <a:latin typeface="Verdana" charset="0"/>
              <a:ea typeface="ヒラギノ角ゴ ProN W3" charset="0"/>
            </a:endParaRPr>
          </a:p>
          <a:p>
            <a:pPr eaLnBrk="1" hangingPunct="1"/>
            <a:endParaRPr lang="en-US" sz="2600">
              <a:latin typeface="Verdana" charset="0"/>
              <a:ea typeface="ヒラギノ角ゴ ProN W3" charset="0"/>
            </a:endParaRPr>
          </a:p>
          <a:p>
            <a:pPr eaLnBrk="1" hangingPunct="1"/>
            <a:r>
              <a:rPr lang="en-US" sz="2600" b="1">
                <a:latin typeface="Verdana" charset="0"/>
                <a:ea typeface="ヒラギノ角ゴ ProN W3" charset="0"/>
              </a:rPr>
              <a:t>Ecological Metadata Language</a:t>
            </a:r>
            <a:endParaRPr lang="en-US" sz="2600" b="1">
              <a:latin typeface="Verdana" charset="0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8196" name="Rectangle 13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/>
            <a:r>
              <a:rPr lang="en-US">
                <a:latin typeface="Verdana" charset="0"/>
                <a:ea typeface="ヒラギノ角ゴ ProN W3" charset="0"/>
              </a:rPr>
              <a:t>Grass roots metadata</a:t>
            </a:r>
          </a:p>
        </p:txBody>
      </p:sp>
      <p:sp>
        <p:nvSpPr>
          <p:cNvPr id="8197" name="Rectangle 14"/>
          <p:cNvSpPr>
            <a:spLocks/>
          </p:cNvSpPr>
          <p:nvPr/>
        </p:nvSpPr>
        <p:spPr bwMode="auto">
          <a:xfrm>
            <a:off x="2984500" y="1168400"/>
            <a:ext cx="61595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>
                <a:solidFill>
                  <a:schemeClr val="tx1"/>
                </a:solidFill>
                <a:latin typeface="Verdana" charset="0"/>
                <a:cs typeface="Verdana" charset="0"/>
                <a:sym typeface="Verdana" charset="0"/>
              </a:rPr>
              <a:t>Describe what data you have...</a:t>
            </a:r>
          </a:p>
          <a:p>
            <a:pPr marL="39688"/>
            <a:r>
              <a:rPr lang="en-US">
                <a:solidFill>
                  <a:schemeClr val="tx1"/>
                </a:solidFill>
                <a:latin typeface="Verdana" charset="0"/>
                <a:cs typeface="Verdana" charset="0"/>
                <a:sym typeface="Verdana" charset="0"/>
              </a:rPr>
              <a:t>rather than prescribe what to produce.</a:t>
            </a:r>
          </a:p>
        </p:txBody>
      </p:sp>
    </p:spTree>
    <p:extLst>
      <p:ext uri="{BB962C8B-B14F-4D97-AF65-F5344CB8AC3E}">
        <p14:creationId xmlns:p14="http://schemas.microsoft.com/office/powerpoint/2010/main" val="8701516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/>
              <a:t>Morpho highlights</a:t>
            </a:r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rIns="132080"/>
          <a:lstStyle/>
          <a:p>
            <a:pPr>
              <a:spcBef>
                <a:spcPct val="0"/>
              </a:spcBef>
            </a:pPr>
            <a:r>
              <a:rPr lang="en-US" sz="2700" u="sng" dirty="0"/>
              <a:t>Create metadata</a:t>
            </a:r>
            <a:r>
              <a:rPr lang="en-US" sz="2700" dirty="0"/>
              <a:t> in EML format</a:t>
            </a:r>
          </a:p>
          <a:p>
            <a:pPr>
              <a:spcBef>
                <a:spcPts val="1200"/>
              </a:spcBef>
            </a:pPr>
            <a:r>
              <a:rPr lang="en-US" sz="2700" u="sng" dirty="0" smtClean="0"/>
              <a:t>Manage data</a:t>
            </a:r>
            <a:r>
              <a:rPr lang="en-US" sz="2700" dirty="0" smtClean="0"/>
              <a:t> in </a:t>
            </a:r>
            <a:r>
              <a:rPr lang="en-US" sz="2700" dirty="0"/>
              <a:t>EML packages</a:t>
            </a:r>
          </a:p>
          <a:p>
            <a:pPr>
              <a:spcBef>
                <a:spcPts val="1200"/>
              </a:spcBef>
            </a:pPr>
            <a:r>
              <a:rPr lang="en-US" sz="2700" u="sng" dirty="0"/>
              <a:t>Save, publish, and share</a:t>
            </a:r>
            <a:r>
              <a:rPr lang="en-US" sz="2700" dirty="0"/>
              <a:t> </a:t>
            </a:r>
            <a:r>
              <a:rPr lang="en-US" sz="2700" dirty="0" smtClean="0"/>
              <a:t>data</a:t>
            </a:r>
            <a:endParaRPr lang="en-US" sz="2700" dirty="0"/>
          </a:p>
          <a:p>
            <a:pPr>
              <a:spcBef>
                <a:spcPts val="1200"/>
              </a:spcBef>
            </a:pPr>
            <a:endParaRPr lang="en-US" sz="2700" u="sng" dirty="0" smtClean="0"/>
          </a:p>
          <a:p>
            <a:pPr>
              <a:spcBef>
                <a:spcPts val="1200"/>
              </a:spcBef>
            </a:pPr>
            <a:r>
              <a:rPr lang="en-US" sz="2700" u="sng" dirty="0" smtClean="0"/>
              <a:t>Search</a:t>
            </a:r>
            <a:r>
              <a:rPr lang="en-US" sz="2700" dirty="0" smtClean="0"/>
              <a:t> </a:t>
            </a:r>
            <a:r>
              <a:rPr lang="en-US" sz="2700" dirty="0"/>
              <a:t>for data </a:t>
            </a:r>
            <a:endParaRPr lang="en-US" sz="2700" dirty="0" smtClean="0"/>
          </a:p>
          <a:p>
            <a:pPr>
              <a:spcBef>
                <a:spcPts val="1200"/>
              </a:spcBef>
            </a:pPr>
            <a:r>
              <a:rPr lang="en-US" sz="2700" u="sng" dirty="0" smtClean="0"/>
              <a:t>Multi</a:t>
            </a:r>
            <a:r>
              <a:rPr lang="en-US" sz="2700" u="sng" dirty="0"/>
              <a:t>-language</a:t>
            </a:r>
            <a:endParaRPr lang="en-US" sz="2700" dirty="0"/>
          </a:p>
          <a:p>
            <a:pPr marL="782638" lvl="1">
              <a:spcBef>
                <a:spcPts val="1200"/>
              </a:spcBef>
            </a:pPr>
            <a:r>
              <a:rPr lang="en-US" sz="2700" dirty="0"/>
              <a:t>English, Spanish, Chinese, French, Portuguese, Japanese</a:t>
            </a:r>
          </a:p>
          <a:p>
            <a:pPr>
              <a:spcBef>
                <a:spcPts val="1200"/>
              </a:spcBef>
            </a:pPr>
            <a:r>
              <a:rPr lang="en-US" sz="2700" u="sng" dirty="0"/>
              <a:t>Export</a:t>
            </a:r>
            <a:r>
              <a:rPr lang="en-US" sz="2700" dirty="0"/>
              <a:t> data and </a:t>
            </a:r>
            <a:r>
              <a:rPr lang="en-US" sz="2700" dirty="0" smtClean="0"/>
              <a:t>metadata</a:t>
            </a:r>
            <a:endParaRPr lang="en-US" sz="2700" dirty="0"/>
          </a:p>
          <a:p>
            <a:pPr>
              <a:spcBef>
                <a:spcPts val="1200"/>
              </a:spcBef>
            </a:pPr>
            <a:r>
              <a:rPr lang="en-US" sz="2700" u="sng" dirty="0"/>
              <a:t>Cross-platform</a:t>
            </a:r>
            <a:r>
              <a:rPr lang="en-US" sz="2700" dirty="0"/>
              <a:t>, and open source </a:t>
            </a:r>
          </a:p>
        </p:txBody>
      </p:sp>
      <p:sp>
        <p:nvSpPr>
          <p:cNvPr id="47107" name="AutoShape 3"/>
          <p:cNvSpPr>
            <a:spLocks/>
          </p:cNvSpPr>
          <p:nvPr/>
        </p:nvSpPr>
        <p:spPr bwMode="auto">
          <a:xfrm>
            <a:off x="7366000" y="901700"/>
            <a:ext cx="1625600" cy="1866900"/>
          </a:xfrm>
          <a:prstGeom prst="roundRect">
            <a:avLst>
              <a:gd name="adj" fmla="val 11708"/>
            </a:avLst>
          </a:prstGeom>
          <a:noFill/>
          <a:ln w="12700" cap="flat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7108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75" y="1190625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7109" name="Rectangle 5"/>
          <p:cNvSpPr>
            <a:spLocks/>
          </p:cNvSpPr>
          <p:nvPr/>
        </p:nvSpPr>
        <p:spPr bwMode="auto">
          <a:xfrm>
            <a:off x="7632700" y="2082800"/>
            <a:ext cx="10906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solidFill>
                  <a:srgbClr val="333333"/>
                </a:solidFill>
                <a:latin typeface="Arial Black" charset="0"/>
                <a:ea typeface="ＭＳ Ｐゴシック" charset="0"/>
                <a:cs typeface="Arial Black" charset="0"/>
                <a:sym typeface="Arial Black" charset="0"/>
              </a:rPr>
              <a:t>Morpho</a:t>
            </a:r>
          </a:p>
        </p:txBody>
      </p:sp>
    </p:spTree>
    <p:extLst>
      <p:ext uri="{BB962C8B-B14F-4D97-AF65-F5344CB8AC3E}">
        <p14:creationId xmlns:p14="http://schemas.microsoft.com/office/powerpoint/2010/main" val="7980621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Data Citation</a:t>
            </a:r>
            <a:endParaRPr lang="en-US" dirty="0"/>
          </a:p>
        </p:txBody>
      </p:sp>
      <p:pic>
        <p:nvPicPr>
          <p:cNvPr id="8" name="Content Placeholder 7" descr="Screen Shot 2012-11-26 at 9.05.4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1" b="74731"/>
          <a:stretch/>
        </p:blipFill>
        <p:spPr>
          <a:xfrm>
            <a:off x="381000" y="1219200"/>
            <a:ext cx="8382000" cy="1481138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81000" y="2819400"/>
            <a:ext cx="83820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50800" tIns="50800" bIns="50800"/>
          <a:lstStyle>
            <a:lvl1pPr marL="382588" indent="-342900" algn="l" rtl="0" eaLnBrk="0" fontAlgn="base" hangingPunct="0">
              <a:spcBef>
                <a:spcPts val="800"/>
              </a:spcBef>
              <a:spcAft>
                <a:spcPct val="0"/>
              </a:spcAft>
              <a:buSzPct val="100000"/>
              <a:buFont typeface="Verdana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1pPr>
            <a:lvl2pPr marL="731838" indent="-285750" algn="l" rtl="0" eaLnBrk="0" fontAlgn="base" hangingPunct="0">
              <a:spcBef>
                <a:spcPts val="700"/>
              </a:spcBef>
              <a:spcAft>
                <a:spcPct val="0"/>
              </a:spcAft>
              <a:buSzPct val="100000"/>
              <a:buFont typeface="Verdana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2pPr>
            <a:lvl3pPr marL="1131888" indent="-228600" algn="l" rtl="0" eaLnBrk="0" fontAlgn="base" hangingPunct="0">
              <a:spcBef>
                <a:spcPts val="600"/>
              </a:spcBef>
              <a:spcAft>
                <a:spcPct val="0"/>
              </a:spcAft>
              <a:buSzPct val="100000"/>
              <a:buFont typeface="Verdana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3pPr>
            <a:lvl4pPr marL="1589088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Verdana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4pPr>
            <a:lvl5pPr marL="2046288" indent="-228600" algn="l" rtl="0" eaLnBrk="0" fontAlgn="base" hangingPunct="0">
              <a:spcBef>
                <a:spcPts val="500"/>
              </a:spcBef>
              <a:spcAft>
                <a:spcPct val="0"/>
              </a:spcAft>
              <a:buSzPct val="100000"/>
              <a:buFont typeface="Verdana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5pPr>
            <a:lvl6pPr marL="25034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Verdana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6pPr>
            <a:lvl7pPr marL="29606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Verdana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7pPr>
            <a:lvl8pPr marL="34178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Verdana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8pPr>
            <a:lvl9pPr marL="3875088" indent="-228600" algn="l" rtl="0" fontAlgn="base">
              <a:spcBef>
                <a:spcPts val="500"/>
              </a:spcBef>
              <a:spcAft>
                <a:spcPct val="0"/>
              </a:spcAft>
              <a:buSzPct val="100000"/>
              <a:buFont typeface="Verdana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Verdana" charset="0"/>
              </a:defRPr>
            </a:lvl9pPr>
          </a:lstStyle>
          <a:p>
            <a:pPr>
              <a:defRPr/>
            </a:pPr>
            <a:r>
              <a:rPr lang="en-US" dirty="0" smtClean="0"/>
              <a:t>NCEAS can issue DOI identifiers for publicly archived data sets:</a:t>
            </a:r>
          </a:p>
          <a:p>
            <a:pPr lvl="1">
              <a:defRPr/>
            </a:pPr>
            <a:r>
              <a:rPr lang="en-US" dirty="0" err="1"/>
              <a:t>d</a:t>
            </a:r>
            <a:r>
              <a:rPr lang="en-US" dirty="0" err="1" smtClean="0"/>
              <a:t>oi</a:t>
            </a:r>
            <a:r>
              <a:rPr lang="en-US" dirty="0" smtClean="0"/>
              <a:t>://10.xxxx/AA/gulfwatch.9.15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r>
              <a:rPr lang="en-US" dirty="0" smtClean="0"/>
              <a:t>Always resolve to the data set</a:t>
            </a:r>
          </a:p>
          <a:p>
            <a:pPr>
              <a:defRPr/>
            </a:pPr>
            <a:r>
              <a:rPr lang="en-US" dirty="0" smtClean="0"/>
              <a:t>Used in journals to cite data usage</a:t>
            </a:r>
          </a:p>
          <a:p>
            <a:pPr>
              <a:defRPr/>
            </a:pPr>
            <a:r>
              <a:rPr lang="en-US" dirty="0" smtClean="0"/>
              <a:t>Let us know if you want a DOI</a:t>
            </a:r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04800"/>
            <a:ext cx="911225" cy="547687"/>
          </a:xfrm>
          <a:prstGeom prst="rect">
            <a:avLst/>
          </a:prstGeom>
          <a:noFill/>
          <a:ln w="9525">
            <a:solidFill>
              <a:srgbClr val="1A435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4966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Morpho</a:t>
            </a:r>
            <a:r>
              <a:rPr lang="en-US" dirty="0" smtClean="0"/>
              <a:t> Tutoria</a:t>
            </a:r>
            <a:r>
              <a:rPr lang="en-US" dirty="0"/>
              <a:t>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Install and understand </a:t>
            </a:r>
            <a:r>
              <a:rPr lang="en-US" dirty="0" err="1" smtClean="0"/>
              <a:t>Morpho</a:t>
            </a:r>
            <a:endParaRPr lang="en-US" dirty="0" smtClean="0"/>
          </a:p>
          <a:p>
            <a:pPr lvl="1"/>
            <a:r>
              <a:rPr lang="en-US" dirty="0" smtClean="0"/>
              <a:t>Understand basics of metadata editing</a:t>
            </a:r>
          </a:p>
          <a:p>
            <a:pPr lvl="1"/>
            <a:r>
              <a:rPr lang="en-US" dirty="0" smtClean="0"/>
              <a:t>Save data to </a:t>
            </a:r>
            <a:r>
              <a:rPr lang="en-US" dirty="0" err="1" smtClean="0"/>
              <a:t>Metacat</a:t>
            </a:r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ccess control, and other more advanced features</a:t>
            </a:r>
          </a:p>
          <a:p>
            <a:pPr lvl="1"/>
            <a:r>
              <a:rPr lang="en-US" dirty="0" smtClean="0"/>
              <a:t>Understand relationship of </a:t>
            </a:r>
            <a:r>
              <a:rPr lang="en-US" dirty="0" err="1" smtClean="0"/>
              <a:t>Metacat</a:t>
            </a:r>
            <a:r>
              <a:rPr lang="en-US" dirty="0" smtClean="0"/>
              <a:t> to DataONE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406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KNB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knb-too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518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59708" y="6248400"/>
            <a:ext cx="6349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http://</a:t>
            </a:r>
            <a:r>
              <a:rPr lang="en-US" dirty="0" err="1">
                <a:latin typeface="+mj-lt"/>
              </a:rPr>
              <a:t>knb.ecoinformatics.org</a:t>
            </a:r>
            <a:r>
              <a:rPr lang="en-US" dirty="0">
                <a:latin typeface="+mj-lt"/>
              </a:rPr>
              <a:t>/m/#tools</a:t>
            </a:r>
          </a:p>
        </p:txBody>
      </p:sp>
    </p:spTree>
    <p:extLst>
      <p:ext uri="{BB962C8B-B14F-4D97-AF65-F5344CB8AC3E}">
        <p14:creationId xmlns:p14="http://schemas.microsoft.com/office/powerpoint/2010/main" val="1045978200"/>
      </p:ext>
    </p:extLst>
  </p:cSld>
  <p:clrMapOvr>
    <a:masterClrMapping/>
  </p:clrMapOvr>
  <p:transition xmlns:p14="http://schemas.microsoft.com/office/powerpoint/2010/main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an account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14600" y="6396335"/>
            <a:ext cx="6622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http://</a:t>
            </a:r>
            <a:r>
              <a:rPr lang="en-US" dirty="0" err="1">
                <a:latin typeface="+mj-lt"/>
              </a:rPr>
              <a:t>knb.ecoinformatics.org</a:t>
            </a:r>
            <a:r>
              <a:rPr lang="en-US" dirty="0">
                <a:latin typeface="+mj-lt"/>
              </a:rPr>
              <a:t>/m/</a:t>
            </a:r>
            <a:r>
              <a:rPr lang="en-US" dirty="0" smtClean="0">
                <a:latin typeface="+mj-lt"/>
              </a:rPr>
              <a:t>#signup</a:t>
            </a:r>
            <a:endParaRPr lang="en-US" dirty="0">
              <a:latin typeface="+mj-lt"/>
            </a:endParaRPr>
          </a:p>
        </p:txBody>
      </p:sp>
      <p:pic>
        <p:nvPicPr>
          <p:cNvPr id="6" name="Picture 5" descr="knb-accou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5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94958"/>
      </p:ext>
    </p:extLst>
  </p:cSld>
  <p:clrMapOvr>
    <a:masterClrMapping/>
  </p:clrMapOvr>
  <p:transition xmlns:p14="http://schemas.microsoft.com/office/powerpoint/2010/main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2. Create profile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Profile: a way to allow multiple users to use the same </a:t>
            </a:r>
            <a:r>
              <a:rPr lang="en-US" dirty="0" err="1" smtClean="0"/>
              <a:t>Morpho</a:t>
            </a:r>
            <a:r>
              <a:rPr lang="en-US" dirty="0" smtClean="0"/>
              <a:t> install without colliding</a:t>
            </a:r>
          </a:p>
          <a:p>
            <a:pPr lvl="1"/>
            <a:r>
              <a:rPr lang="en-US" dirty="0" smtClean="0"/>
              <a:t>Each profile is associated with one KNB/</a:t>
            </a:r>
            <a:r>
              <a:rPr lang="en-US" dirty="0" err="1" smtClean="0"/>
              <a:t>Metacat</a:t>
            </a:r>
            <a:r>
              <a:rPr lang="en-US" dirty="0" smtClean="0"/>
              <a:t> account</a:t>
            </a:r>
          </a:p>
          <a:p>
            <a:pPr lvl="1"/>
            <a:r>
              <a:rPr lang="en-US" dirty="0" smtClean="0"/>
              <a:t>Each profile has a ‘prefix’ used to create data set identifiers</a:t>
            </a:r>
          </a:p>
          <a:p>
            <a:pPr lvl="2"/>
            <a:r>
              <a:rPr lang="en-US" dirty="0" smtClean="0"/>
              <a:t>E.g., the prefix ‘jones’ is used to create IDs of the form ‘jones.1.1’</a:t>
            </a:r>
            <a:endParaRPr lang="en-US" dirty="0"/>
          </a:p>
        </p:txBody>
      </p:sp>
      <p:pic>
        <p:nvPicPr>
          <p:cNvPr id="4" name="Picture 3" descr="Screen Shot 2013-02-08 at 7.10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0973"/>
            <a:ext cx="9144000" cy="606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624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3. Set </a:t>
            </a:r>
            <a:r>
              <a:rPr lang="en-US" dirty="0" err="1" smtClean="0"/>
              <a:t>Metacat</a:t>
            </a:r>
            <a:r>
              <a:rPr lang="en-US" dirty="0" smtClean="0"/>
              <a:t> to use (optional)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http:</a:t>
            </a:r>
            <a:r>
              <a:rPr lang="en-US" sz="2800" dirty="0"/>
              <a:t>//</a:t>
            </a:r>
            <a:r>
              <a:rPr lang="en-US" sz="2800" dirty="0" err="1"/>
              <a:t>evos.nceas.ucsb.edu</a:t>
            </a:r>
            <a:r>
              <a:rPr lang="en-US" sz="2800" dirty="0"/>
              <a:t>/</a:t>
            </a:r>
            <a:r>
              <a:rPr lang="en-US" sz="2800" dirty="0" err="1"/>
              <a:t>evos</a:t>
            </a:r>
            <a:r>
              <a:rPr lang="en-US" sz="2800" dirty="0"/>
              <a:t>/</a:t>
            </a:r>
            <a:r>
              <a:rPr lang="en-US" sz="2800" dirty="0" err="1"/>
              <a:t>metacat</a:t>
            </a:r>
            <a:endParaRPr lang="en-US" sz="2800" dirty="0"/>
          </a:p>
        </p:txBody>
      </p:sp>
      <p:pic>
        <p:nvPicPr>
          <p:cNvPr id="4" name="Picture 3" descr="Screen Shot 2013-02-08 at 7.12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133600"/>
            <a:ext cx="6096000" cy="4357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7000" y="3014424"/>
            <a:ext cx="3200400" cy="26217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Helvetica"/>
                <a:cs typeface="Helvetica"/>
              </a:rPr>
              <a:t>http:</a:t>
            </a:r>
            <a:r>
              <a:rPr lang="en-US" sz="1100" dirty="0">
                <a:latin typeface="Helvetica"/>
                <a:cs typeface="Helvetica"/>
              </a:rPr>
              <a:t>//</a:t>
            </a:r>
            <a:r>
              <a:rPr lang="en-US" sz="1100" dirty="0" err="1">
                <a:latin typeface="Helvetica"/>
                <a:cs typeface="Helvetica"/>
              </a:rPr>
              <a:t>evos.nceas.ucsb.edu</a:t>
            </a:r>
            <a:r>
              <a:rPr lang="en-US" sz="1100" dirty="0">
                <a:latin typeface="Helvetica"/>
                <a:cs typeface="Helvetica"/>
              </a:rPr>
              <a:t>/</a:t>
            </a:r>
            <a:r>
              <a:rPr lang="en-US" sz="1100" dirty="0" err="1">
                <a:latin typeface="Helvetica"/>
                <a:cs typeface="Helvetica"/>
              </a:rPr>
              <a:t>evos</a:t>
            </a:r>
            <a:r>
              <a:rPr lang="en-US" sz="1100" dirty="0">
                <a:latin typeface="Helvetica"/>
                <a:cs typeface="Helvetica"/>
              </a:rPr>
              <a:t>/</a:t>
            </a:r>
            <a:r>
              <a:rPr lang="en-US" sz="1100" dirty="0" err="1">
                <a:latin typeface="Helvetica"/>
                <a:cs typeface="Helvetica"/>
              </a:rPr>
              <a:t>metacat</a:t>
            </a:r>
            <a:endParaRPr lang="en-US" sz="11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7633192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4: Manage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Creating a new data package</a:t>
            </a:r>
          </a:p>
          <a:p>
            <a:r>
              <a:rPr lang="en-US" dirty="0" smtClean="0"/>
              <a:t>Import one or more data files</a:t>
            </a:r>
          </a:p>
        </p:txBody>
      </p:sp>
    </p:spTree>
    <p:extLst>
      <p:ext uri="{BB962C8B-B14F-4D97-AF65-F5344CB8AC3E}">
        <p14:creationId xmlns:p14="http://schemas.microsoft.com/office/powerpoint/2010/main" val="20446248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stp-mem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43"/>
            <a:ext cx="5443735" cy="6858000"/>
          </a:xfrm>
          <a:prstGeom prst="rect">
            <a:avLst/>
          </a:prstGeom>
        </p:spPr>
      </p:pic>
      <p:pic>
        <p:nvPicPr>
          <p:cNvPr id="26" name="Picture 25" descr="screen-capture-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286000"/>
            <a:ext cx="6021291" cy="4361413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1939131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AutoShape 1"/>
          <p:cNvSpPr>
            <a:spLocks/>
          </p:cNvSpPr>
          <p:nvPr/>
        </p:nvSpPr>
        <p:spPr bwMode="auto">
          <a:xfrm>
            <a:off x="7366000" y="901700"/>
            <a:ext cx="1625600" cy="1866900"/>
          </a:xfrm>
          <a:prstGeom prst="roundRect">
            <a:avLst>
              <a:gd name="adj" fmla="val 11708"/>
            </a:avLst>
          </a:prstGeom>
          <a:noFill/>
          <a:ln w="12700" cap="flat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46082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75" y="1190625"/>
            <a:ext cx="1079500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6083" name="Rectangle 3"/>
          <p:cNvSpPr>
            <a:spLocks/>
          </p:cNvSpPr>
          <p:nvPr/>
        </p:nvSpPr>
        <p:spPr bwMode="auto">
          <a:xfrm>
            <a:off x="7632700" y="2082800"/>
            <a:ext cx="109061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40639" bIns="0">
            <a:spAutoFit/>
          </a:bodyPr>
          <a:lstStyle/>
          <a:p>
            <a:pPr marL="39688"/>
            <a:r>
              <a:rPr lang="en-US" sz="1800">
                <a:solidFill>
                  <a:srgbClr val="333333"/>
                </a:solidFill>
                <a:latin typeface="Arial Black" charset="0"/>
                <a:ea typeface="ＭＳ Ｐゴシック" charset="0"/>
                <a:cs typeface="Arial Black" charset="0"/>
                <a:sym typeface="Arial Black" charset="0"/>
              </a:rPr>
              <a:t>Morpho</a:t>
            </a:r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rIns="132080"/>
          <a:lstStyle/>
          <a:p>
            <a:r>
              <a:rPr lang="en-US" dirty="0"/>
              <a:t>Wizard to create </a:t>
            </a:r>
            <a:r>
              <a:rPr lang="en-US" dirty="0" smtClean="0"/>
              <a:t>metadata</a:t>
            </a:r>
            <a:endParaRPr lang="en-US" dirty="0"/>
          </a:p>
        </p:txBody>
      </p:sp>
      <p:pic>
        <p:nvPicPr>
          <p:cNvPr id="46085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028700"/>
            <a:ext cx="64770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6086" name="Picture 6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1409700"/>
            <a:ext cx="40386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6087" name="Picture 7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00" y="2032000"/>
            <a:ext cx="4318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6088" name="Picture 8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800" y="2540000"/>
            <a:ext cx="4362450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6089" name="Picture 9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550" y="2900363"/>
            <a:ext cx="4591050" cy="3398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6090" name="Picture 10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327400"/>
            <a:ext cx="443865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58621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6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a data table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Screen Shot 2013-06-27 at 1.31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914400"/>
            <a:ext cx="9144000" cy="628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227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a data table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 descr="Screen Shot 2013-06-27 at 1.30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33400"/>
            <a:ext cx="8048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820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Table-level metadata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reen Shot 2013-06-27 at 1.41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8048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0820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Importing the CSV 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reen Shot 2013-06-27 at 1.41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3400"/>
            <a:ext cx="8048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351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Documenting each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Screen Shot 2013-06-27 at 1.43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7200"/>
            <a:ext cx="8048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351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Documenting the month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6-27 at 1.47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7200"/>
            <a:ext cx="8048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550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categorical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6-27 at 1.49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"/>
            <a:ext cx="8048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550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numeric 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6-27 at 1.50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57200"/>
            <a:ext cx="8048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550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Wizard is complete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6-27 at 1.50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33400"/>
            <a:ext cx="8048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2550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nb-mai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4070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6400" y="6396335"/>
            <a:ext cx="5358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http://</a:t>
            </a:r>
            <a:r>
              <a:rPr lang="en-US" dirty="0" err="1">
                <a:latin typeface="+mj-lt"/>
              </a:rPr>
              <a:t>knb.ecoinformatics.org</a:t>
            </a:r>
            <a:r>
              <a:rPr lang="en-US" dirty="0">
                <a:latin typeface="+mj-lt"/>
              </a:rPr>
              <a:t>/m</a:t>
            </a:r>
            <a:r>
              <a:rPr lang="en-US" dirty="0" smtClean="0">
                <a:latin typeface="+mj-lt"/>
              </a:rPr>
              <a:t>/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54833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with new package imported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6-27 at 1.50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2" y="914400"/>
            <a:ext cx="9144000" cy="628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980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6-27 at 1.55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33400"/>
            <a:ext cx="8650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980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locally and to the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3-06-27 at 1.5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8" y="813594"/>
            <a:ext cx="9144000" cy="606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1980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smtClean="0"/>
              <a:t>Questions?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 rIns="132080"/>
          <a:lstStyle/>
          <a:p>
            <a:pPr eaLnBrk="1" hangingPunct="1">
              <a:defRPr/>
            </a:pPr>
            <a:r>
              <a:rPr lang="en-US" sz="2600" dirty="0" smtClean="0"/>
              <a:t>Contact:</a:t>
            </a:r>
          </a:p>
          <a:p>
            <a:pPr lvl="1" eaLnBrk="1" hangingPunct="1">
              <a:defRPr/>
            </a:pPr>
            <a:r>
              <a:rPr lang="en-US" sz="2200" dirty="0" smtClean="0"/>
              <a:t>Matt Jones &lt;</a:t>
            </a:r>
            <a:r>
              <a:rPr lang="en-US" sz="2200" dirty="0" err="1" smtClean="0"/>
              <a:t>jones@nceas.ucsb.edu</a:t>
            </a:r>
            <a:r>
              <a:rPr lang="en-US" sz="2200" dirty="0" smtClean="0"/>
              <a:t>&gt;</a:t>
            </a:r>
          </a:p>
          <a:p>
            <a:pPr lvl="1" eaLnBrk="1" hangingPunct="1">
              <a:defRPr/>
            </a:pPr>
            <a:r>
              <a:rPr lang="en-US" sz="2200" dirty="0" smtClean="0"/>
              <a:t>Sarah Clark &lt;</a:t>
            </a:r>
            <a:r>
              <a:rPr lang="en-US" sz="2200" dirty="0" err="1" smtClean="0"/>
              <a:t>sclark@nceas.ucsb.edu</a:t>
            </a:r>
            <a:r>
              <a:rPr lang="en-US" sz="2200" dirty="0" smtClean="0"/>
              <a:t>&gt;</a:t>
            </a:r>
          </a:p>
          <a:p>
            <a:pPr marL="39688" indent="0" eaLnBrk="1" hangingPunct="1">
              <a:buFont typeface="Verdana" charset="0"/>
              <a:buNone/>
              <a:defRPr/>
            </a:pPr>
            <a:endParaRPr lang="en-US" sz="2600" dirty="0" smtClean="0"/>
          </a:p>
          <a:p>
            <a:pPr eaLnBrk="1" hangingPunct="1">
              <a:defRPr/>
            </a:pPr>
            <a:r>
              <a:rPr lang="en-US" sz="2600" dirty="0" smtClean="0"/>
              <a:t>Links</a:t>
            </a:r>
          </a:p>
          <a:p>
            <a:pPr lvl="1" eaLnBrk="1" hangingPunct="1">
              <a:defRPr/>
            </a:pPr>
            <a:r>
              <a:rPr lang="en-US" sz="2200" u="sng" dirty="0" smtClean="0">
                <a:hlinkClick r:id="rId2"/>
              </a:rPr>
              <a:t>http://www.nceas.ucsb.edu/ecoinfo/</a:t>
            </a:r>
            <a:endParaRPr lang="en-US" sz="2200" dirty="0" smtClean="0"/>
          </a:p>
          <a:p>
            <a:pPr lvl="1" eaLnBrk="1" hangingPunct="1">
              <a:defRPr/>
            </a:pPr>
            <a:r>
              <a:rPr lang="en-US" sz="2200" u="sng" dirty="0" smtClean="0">
                <a:hlinkClick r:id="rId3"/>
              </a:rPr>
              <a:t>http://knb.ecoinformatics.org</a:t>
            </a:r>
            <a:r>
              <a:rPr lang="en-US" sz="2200" dirty="0" smtClean="0">
                <a:hlinkClick r:id="rId3"/>
              </a:rPr>
              <a:t>/</a:t>
            </a:r>
            <a:endParaRPr lang="en-US" sz="2200" dirty="0" smtClean="0"/>
          </a:p>
          <a:p>
            <a:pPr lvl="1" eaLnBrk="1" hangingPunct="1">
              <a:defRPr/>
            </a:pPr>
            <a:r>
              <a:rPr lang="en-US" sz="2200" u="sng" dirty="0" smtClean="0">
                <a:hlinkClick r:id="rId4"/>
              </a:rPr>
              <a:t>http://dataone.org</a:t>
            </a:r>
            <a:endParaRPr lang="en-US" sz="2200" u="sng" dirty="0" smtClean="0"/>
          </a:p>
        </p:txBody>
      </p:sp>
    </p:spTree>
    <p:extLst>
      <p:ext uri="{BB962C8B-B14F-4D97-AF65-F5344CB8AC3E}">
        <p14:creationId xmlns:p14="http://schemas.microsoft.com/office/powerpoint/2010/main" val="13481955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nb-se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8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034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nb-meta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758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944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/>
              <a:t>Preserve data in the KNB</a:t>
            </a:r>
          </a:p>
        </p:txBody>
      </p:sp>
      <p:sp>
        <p:nvSpPr>
          <p:cNvPr id="18436" name="Rectangle 4"/>
          <p:cNvSpPr>
            <a:spLocks noGrp="1" noChangeArrowheads="1"/>
          </p:cNvSpPr>
          <p:nvPr>
            <p:ph idx="1"/>
          </p:nvPr>
        </p:nvSpPr>
        <p:spPr>
          <a:xfrm>
            <a:off x="762000" y="3962400"/>
            <a:ext cx="8382000" cy="5638800"/>
          </a:xfrm>
        </p:spPr>
        <p:txBody>
          <a:bodyPr/>
          <a:lstStyle/>
          <a:p>
            <a:pPr marL="0" lvl="1" indent="0" eaLnBrk="1" hangingPunct="1">
              <a:defRPr/>
            </a:pPr>
            <a:r>
              <a:rPr lang="en-US" sz="2500" dirty="0" smtClean="0"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Diverse Contributors</a:t>
            </a:r>
            <a:endParaRPr lang="en-US" sz="2500" dirty="0" smtClean="0">
              <a:latin typeface="Calibri Bold" charset="0"/>
              <a:ea typeface="ヒラギノ角ゴ ProN W6" charset="0"/>
              <a:cs typeface="ヒラギノ角ゴ ProN W6" charset="0"/>
              <a:sym typeface="Calibri Bold" charset="0"/>
            </a:endParaRPr>
          </a:p>
          <a:p>
            <a:pPr marL="0" lvl="1" indent="0" eaLnBrk="1" hangingPunct="1">
              <a:defRPr/>
            </a:pPr>
            <a:r>
              <a:rPr lang="en-US" sz="2000" dirty="0" smtClean="0"/>
              <a:t>Individual investigators</a:t>
            </a:r>
          </a:p>
          <a:p>
            <a:pPr marL="0" lvl="1" indent="0" eaLnBrk="1" hangingPunct="1">
              <a:defRPr/>
            </a:pPr>
            <a:r>
              <a:rPr lang="en-US" sz="2000" dirty="0" smtClean="0"/>
              <a:t>Field stations and networks</a:t>
            </a:r>
          </a:p>
          <a:p>
            <a:pPr marL="0" lvl="1" indent="0" eaLnBrk="1" hangingPunct="1">
              <a:defRPr/>
            </a:pPr>
            <a:r>
              <a:rPr lang="en-US" sz="2000" dirty="0" smtClean="0"/>
              <a:t>Government agencies</a:t>
            </a:r>
          </a:p>
          <a:p>
            <a:pPr marL="0" lvl="1" indent="0" eaLnBrk="1" hangingPunct="1">
              <a:defRPr/>
            </a:pPr>
            <a:r>
              <a:rPr lang="en-US" sz="2000" dirty="0" smtClean="0"/>
              <a:t>Non-profit partnerships</a:t>
            </a:r>
          </a:p>
          <a:p>
            <a:pPr marL="0" lvl="1" indent="0" eaLnBrk="1" hangingPunct="1">
              <a:defRPr/>
            </a:pPr>
            <a:r>
              <a:rPr lang="en-US" sz="2000" dirty="0" smtClean="0"/>
              <a:t>Scientific Societies</a:t>
            </a:r>
          </a:p>
          <a:p>
            <a:pPr marL="0" lvl="1" indent="0" eaLnBrk="1" hangingPunct="1">
              <a:defRPr/>
            </a:pPr>
            <a:r>
              <a:rPr lang="en-US" sz="2000" dirty="0" smtClean="0"/>
              <a:t>Synthesis centers</a:t>
            </a:r>
          </a:p>
        </p:txBody>
      </p:sp>
      <p:sp>
        <p:nvSpPr>
          <p:cNvPr id="84995" name="Line 2"/>
          <p:cNvSpPr>
            <a:spLocks noChangeShapeType="1"/>
          </p:cNvSpPr>
          <p:nvPr/>
        </p:nvSpPr>
        <p:spPr bwMode="auto">
          <a:xfrm>
            <a:off x="457200" y="1166813"/>
            <a:ext cx="8229600" cy="1587"/>
          </a:xfrm>
          <a:prstGeom prst="line">
            <a:avLst/>
          </a:prstGeom>
          <a:noFill/>
          <a:ln w="25400">
            <a:solidFill>
              <a:srgbClr val="18607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4998" name="Text Box 5"/>
          <p:cNvSpPr txBox="1">
            <a:spLocks noChangeArrowheads="1"/>
          </p:cNvSpPr>
          <p:nvPr/>
        </p:nvSpPr>
        <p:spPr bwMode="auto">
          <a:xfrm>
            <a:off x="8442325" y="6467475"/>
            <a:ext cx="244475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r" eaLnBrk="1" hangingPunct="1"/>
            <a:fld id="{EB70037F-6682-CD4E-9ACA-C6CD4E3CFB79}" type="slidenum">
              <a:rPr lang="en-US" sz="1200">
                <a:solidFill>
                  <a:srgbClr val="878787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pPr algn="r" eaLnBrk="1" hangingPunct="1"/>
              <a:t>6</a:t>
            </a:fld>
            <a:endParaRPr lang="en-US" sz="1200">
              <a:solidFill>
                <a:srgbClr val="878787"/>
              </a:solidFill>
              <a:latin typeface="Calibri" charset="0"/>
              <a:ea typeface="ＭＳ Ｐゴシック" charset="0"/>
              <a:cs typeface="ＭＳ Ｐゴシック" charset="0"/>
              <a:sym typeface="Calibri" charset="0"/>
            </a:endParaRPr>
          </a:p>
        </p:txBody>
      </p:sp>
      <p:pic>
        <p:nvPicPr>
          <p:cNvPr id="18438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4171950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0" name="AutoShape 7"/>
          <p:cNvSpPr>
            <a:spLocks/>
          </p:cNvSpPr>
          <p:nvPr/>
        </p:nvSpPr>
        <p:spPr bwMode="auto">
          <a:xfrm>
            <a:off x="5549900" y="3797300"/>
            <a:ext cx="3467100" cy="3009900"/>
          </a:xfrm>
          <a:prstGeom prst="roundRect">
            <a:avLst>
              <a:gd name="adj" fmla="val 632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/>
          </a:p>
        </p:txBody>
      </p:sp>
      <p:graphicFrame>
        <p:nvGraphicFramePr>
          <p:cNvPr id="85001" name="Object 8"/>
          <p:cNvGraphicFramePr>
            <a:graphicFrameLocks/>
          </p:cNvGraphicFramePr>
          <p:nvPr/>
        </p:nvGraphicFramePr>
        <p:xfrm>
          <a:off x="6007100" y="3975100"/>
          <a:ext cx="2489200" cy="189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" name="Chart" r:id="rId4" imgW="3497360" imgH="2658228" progId="MSGraph.Chart.8">
                  <p:embed/>
                </p:oleObj>
              </mc:Choice>
              <mc:Fallback>
                <p:oleObj name="Chart" r:id="rId4" imgW="3497360" imgH="2658228" progId="MSGraph.Chart.8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07100" y="3975100"/>
                        <a:ext cx="2489200" cy="189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5002" name="Group 20"/>
          <p:cNvGrpSpPr>
            <a:grpSpLocks/>
          </p:cNvGrpSpPr>
          <p:nvPr/>
        </p:nvGrpSpPr>
        <p:grpSpPr bwMode="auto">
          <a:xfrm>
            <a:off x="5661025" y="3759200"/>
            <a:ext cx="3167063" cy="3027363"/>
            <a:chOff x="0" y="0"/>
            <a:chExt cx="1994" cy="1907"/>
          </a:xfrm>
        </p:grpSpPr>
        <p:sp>
          <p:nvSpPr>
            <p:cNvPr id="85007" name="Rectangle 9"/>
            <p:cNvSpPr>
              <a:spLocks/>
            </p:cNvSpPr>
            <p:nvPr/>
          </p:nvSpPr>
          <p:spPr bwMode="auto">
            <a:xfrm rot="5400000">
              <a:off x="301" y="1370"/>
              <a:ext cx="273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&lt; 1</a:t>
              </a:r>
            </a:p>
          </p:txBody>
        </p:sp>
        <p:sp>
          <p:nvSpPr>
            <p:cNvPr id="85008" name="Rectangle 10"/>
            <p:cNvSpPr>
              <a:spLocks/>
            </p:cNvSpPr>
            <p:nvPr/>
          </p:nvSpPr>
          <p:spPr bwMode="auto">
            <a:xfrm rot="5400000">
              <a:off x="623" y="1424"/>
              <a:ext cx="377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1-10</a:t>
              </a:r>
            </a:p>
          </p:txBody>
        </p:sp>
        <p:sp>
          <p:nvSpPr>
            <p:cNvPr id="85009" name="Rectangle 11"/>
            <p:cNvSpPr>
              <a:spLocks/>
            </p:cNvSpPr>
            <p:nvPr/>
          </p:nvSpPr>
          <p:spPr bwMode="auto">
            <a:xfrm rot="5400000">
              <a:off x="911" y="1497"/>
              <a:ext cx="55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10-200</a:t>
              </a:r>
            </a:p>
          </p:txBody>
        </p:sp>
        <p:sp>
          <p:nvSpPr>
            <p:cNvPr id="85010" name="Rectangle 12"/>
            <p:cNvSpPr>
              <a:spLocks/>
            </p:cNvSpPr>
            <p:nvPr/>
          </p:nvSpPr>
          <p:spPr bwMode="auto">
            <a:xfrm rot="5400000">
              <a:off x="1358" y="1425"/>
              <a:ext cx="411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&gt;200</a:t>
              </a:r>
            </a:p>
          </p:txBody>
        </p:sp>
        <p:sp>
          <p:nvSpPr>
            <p:cNvPr id="85011" name="Rectangle 13"/>
            <p:cNvSpPr>
              <a:spLocks/>
            </p:cNvSpPr>
            <p:nvPr/>
          </p:nvSpPr>
          <p:spPr bwMode="auto">
            <a:xfrm>
              <a:off x="84" y="1140"/>
              <a:ext cx="146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0</a:t>
              </a:r>
            </a:p>
          </p:txBody>
        </p:sp>
        <p:sp>
          <p:nvSpPr>
            <p:cNvPr id="85012" name="Rectangle 14"/>
            <p:cNvSpPr>
              <a:spLocks/>
            </p:cNvSpPr>
            <p:nvPr/>
          </p:nvSpPr>
          <p:spPr bwMode="auto">
            <a:xfrm>
              <a:off x="0" y="864"/>
              <a:ext cx="234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15</a:t>
              </a:r>
            </a:p>
          </p:txBody>
        </p:sp>
        <p:sp>
          <p:nvSpPr>
            <p:cNvPr id="85013" name="Rectangle 15"/>
            <p:cNvSpPr>
              <a:spLocks/>
            </p:cNvSpPr>
            <p:nvPr/>
          </p:nvSpPr>
          <p:spPr bwMode="auto">
            <a:xfrm>
              <a:off x="1" y="568"/>
              <a:ext cx="234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30</a:t>
              </a:r>
            </a:p>
          </p:txBody>
        </p:sp>
        <p:sp>
          <p:nvSpPr>
            <p:cNvPr id="85014" name="Rectangle 16"/>
            <p:cNvSpPr>
              <a:spLocks/>
            </p:cNvSpPr>
            <p:nvPr/>
          </p:nvSpPr>
          <p:spPr bwMode="auto">
            <a:xfrm>
              <a:off x="1" y="296"/>
              <a:ext cx="234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45</a:t>
              </a:r>
            </a:p>
          </p:txBody>
        </p:sp>
        <p:sp>
          <p:nvSpPr>
            <p:cNvPr id="85015" name="Rectangle 17"/>
            <p:cNvSpPr>
              <a:spLocks/>
            </p:cNvSpPr>
            <p:nvPr/>
          </p:nvSpPr>
          <p:spPr bwMode="auto">
            <a:xfrm>
              <a:off x="1" y="0"/>
              <a:ext cx="234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60</a:t>
              </a:r>
            </a:p>
          </p:txBody>
        </p:sp>
        <p:sp>
          <p:nvSpPr>
            <p:cNvPr id="85016" name="Rectangle 18"/>
            <p:cNvSpPr>
              <a:spLocks/>
            </p:cNvSpPr>
            <p:nvPr/>
          </p:nvSpPr>
          <p:spPr bwMode="auto">
            <a:xfrm>
              <a:off x="1692" y="1576"/>
              <a:ext cx="302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>
                <a:spcBef>
                  <a:spcPts val="663"/>
                </a:spcBef>
              </a:pPr>
              <a:r>
                <a:rPr lang="en-US" sz="2200">
                  <a:solidFill>
                    <a:srgbClr val="1A435D"/>
                  </a:solidFill>
                  <a:latin typeface="Calibri" charset="0"/>
                  <a:ea typeface="ＭＳ Ｐゴシック" charset="0"/>
                  <a:cs typeface="ＭＳ Ｐゴシック" charset="0"/>
                  <a:sym typeface="Calibri" charset="0"/>
                </a:rPr>
                <a:t>MB</a:t>
              </a:r>
            </a:p>
          </p:txBody>
        </p:sp>
        <p:sp>
          <p:nvSpPr>
            <p:cNvPr id="85017" name="Rectangle 19"/>
            <p:cNvSpPr>
              <a:spLocks/>
            </p:cNvSpPr>
            <p:nvPr/>
          </p:nvSpPr>
          <p:spPr bwMode="auto">
            <a:xfrm>
              <a:off x="1231" y="232"/>
              <a:ext cx="460" cy="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2500">
                  <a:solidFill>
                    <a:srgbClr val="1A435D"/>
                  </a:solidFill>
                  <a:latin typeface="Calibri Bold" charset="0"/>
                  <a:cs typeface="Calibri Bold" charset="0"/>
                  <a:sym typeface="Calibri Bold" charset="0"/>
                </a:rPr>
                <a:t>Data</a:t>
              </a:r>
            </a:p>
            <a:p>
              <a:pPr algn="r"/>
              <a:r>
                <a:rPr lang="en-US" sz="2500">
                  <a:solidFill>
                    <a:srgbClr val="1A435D"/>
                  </a:solidFill>
                  <a:latin typeface="Calibri Bold" charset="0"/>
                  <a:cs typeface="Calibri Bold" charset="0"/>
                  <a:sym typeface="Calibri Bold" charset="0"/>
                </a:rPr>
                <a:t>Sizes</a:t>
              </a:r>
            </a:p>
            <a:p>
              <a:pPr algn="r"/>
              <a:r>
                <a:rPr lang="en-US" sz="2500">
                  <a:solidFill>
                    <a:srgbClr val="1A435D"/>
                  </a:solidFill>
                  <a:latin typeface="Calibri Bold" charset="0"/>
                  <a:cs typeface="Calibri Bold" charset="0"/>
                  <a:sym typeface="Calibri Bold" charset="0"/>
                </a:rPr>
                <a:t>%</a:t>
              </a:r>
            </a:p>
          </p:txBody>
        </p:sp>
      </p:grpSp>
      <p:sp>
        <p:nvSpPr>
          <p:cNvPr id="85004" name="Rectangle 22"/>
          <p:cNvSpPr>
            <a:spLocks/>
          </p:cNvSpPr>
          <p:nvPr/>
        </p:nvSpPr>
        <p:spPr bwMode="auto">
          <a:xfrm>
            <a:off x="5638800" y="1524000"/>
            <a:ext cx="3302000" cy="284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>
              <a:spcBef>
                <a:spcPts val="575"/>
              </a:spcBef>
            </a:pPr>
            <a:r>
              <a:rPr lang="en-US" sz="2500">
                <a:solidFill>
                  <a:srgbClr val="1A435D"/>
                </a:solidFill>
                <a:latin typeface="Calibri Bold" charset="0"/>
                <a:cs typeface="Calibri Bold" charset="0"/>
                <a:sym typeface="Calibri Bold" charset="0"/>
              </a:rPr>
              <a:t>Data Types</a:t>
            </a:r>
          </a:p>
          <a:p>
            <a:pPr algn="l">
              <a:spcBef>
                <a:spcPts val="575"/>
              </a:spcBef>
              <a:buClr>
                <a:srgbClr val="1A435D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1A435D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Ecological</a:t>
            </a:r>
          </a:p>
          <a:p>
            <a:pPr algn="l">
              <a:spcBef>
                <a:spcPts val="575"/>
              </a:spcBef>
              <a:buClr>
                <a:srgbClr val="1A435D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1A435D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Environmental</a:t>
            </a:r>
          </a:p>
          <a:p>
            <a:pPr algn="l">
              <a:spcBef>
                <a:spcPts val="575"/>
              </a:spcBef>
              <a:buClr>
                <a:srgbClr val="1A435D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1A435D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Demographic</a:t>
            </a:r>
          </a:p>
          <a:p>
            <a:pPr algn="l">
              <a:spcBef>
                <a:spcPts val="575"/>
              </a:spcBef>
              <a:buClr>
                <a:srgbClr val="1A435D"/>
              </a:buClr>
              <a:buSzPct val="100000"/>
              <a:buFont typeface="Arial" charset="0"/>
              <a:buChar char="•"/>
            </a:pPr>
            <a:r>
              <a:rPr lang="en-US" sz="2000">
                <a:solidFill>
                  <a:srgbClr val="1A435D"/>
                </a:solidFill>
                <a:latin typeface="Calibri" charset="0"/>
                <a:ea typeface="ＭＳ Ｐゴシック" charset="0"/>
                <a:cs typeface="ＭＳ Ｐゴシック" charset="0"/>
                <a:sym typeface="Calibri" charset="0"/>
              </a:rPr>
              <a:t>Social/Legal/Economic</a:t>
            </a:r>
          </a:p>
        </p:txBody>
      </p:sp>
    </p:spTree>
    <p:extLst>
      <p:ext uri="{BB962C8B-B14F-4D97-AF65-F5344CB8AC3E}">
        <p14:creationId xmlns:p14="http://schemas.microsoft.com/office/powerpoint/2010/main" val="28981580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2088"/>
            <a:ext cx="9182100" cy="460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 rIns="132080"/>
          <a:lstStyle/>
          <a:p>
            <a:pPr indent="0" eaLnBrk="1" hangingPunct="1">
              <a:defRPr/>
            </a:pPr>
            <a:r>
              <a:rPr lang="en-US" dirty="0" smtClean="0"/>
              <a:t>KNB Data </a:t>
            </a:r>
            <a:r>
              <a:rPr lang="en-US" dirty="0" smtClean="0"/>
              <a:t>Distribution</a:t>
            </a:r>
          </a:p>
        </p:txBody>
      </p:sp>
      <p:sp>
        <p:nvSpPr>
          <p:cNvPr id="33795" name="Rectangle 3"/>
          <p:cNvSpPr>
            <a:spLocks/>
          </p:cNvSpPr>
          <p:nvPr/>
        </p:nvSpPr>
        <p:spPr bwMode="auto">
          <a:xfrm>
            <a:off x="6692900" y="6426200"/>
            <a:ext cx="2413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sz="14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Data until: 07 Oct 2011</a:t>
            </a:r>
          </a:p>
        </p:txBody>
      </p:sp>
      <p:sp>
        <p:nvSpPr>
          <p:cNvPr id="33796" name="Rectangle 4"/>
          <p:cNvSpPr>
            <a:spLocks/>
          </p:cNvSpPr>
          <p:nvPr/>
        </p:nvSpPr>
        <p:spPr bwMode="auto">
          <a:xfrm>
            <a:off x="215900" y="6426200"/>
            <a:ext cx="24130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/>
          <a:lstStyle/>
          <a:p>
            <a:pPr marL="39688"/>
            <a:r>
              <a:rPr lang="en-US" sz="1400">
                <a:solidFill>
                  <a:schemeClr val="tx1"/>
                </a:solidFill>
                <a:latin typeface="Verdana" charset="0"/>
                <a:ea typeface="ＭＳ Ｐゴシック" charset="0"/>
                <a:sym typeface="Verdana" charset="0"/>
              </a:rPr>
              <a:t>Total: 25,191 data sets</a:t>
            </a:r>
          </a:p>
        </p:txBody>
      </p:sp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3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3" y="1497013"/>
            <a:ext cx="4548187" cy="454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9803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>
                    <a:alpha val="89803"/>
                  </a:schemeClr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09597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Metadata</a:t>
            </a:r>
            <a:endParaRPr lang="en-US" dirty="0"/>
          </a:p>
        </p:txBody>
      </p:sp>
      <p:pic>
        <p:nvPicPr>
          <p:cNvPr id="8" name="Content Placeholder 7" descr="Screen Shot 2012-11-26 at 9.05.46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11" b="-2111"/>
          <a:stretch/>
        </p:blipFill>
        <p:spPr/>
      </p:pic>
    </p:spTree>
    <p:extLst>
      <p:ext uri="{BB962C8B-B14F-4D97-AF65-F5344CB8AC3E}">
        <p14:creationId xmlns:p14="http://schemas.microsoft.com/office/powerpoint/2010/main" val="20840921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Owner and Contact Metadata</a:t>
            </a:r>
            <a:endParaRPr lang="en-US" dirty="0"/>
          </a:p>
        </p:txBody>
      </p:sp>
      <p:pic>
        <p:nvPicPr>
          <p:cNvPr id="5" name="Content Placeholder 4" descr="Screen Shot 2012-11-26 at 8.44.01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762" b="-25762"/>
          <a:stretch>
            <a:fillRect/>
          </a:stretch>
        </p:blipFill>
        <p:spPr/>
      </p:pic>
      <p:pic>
        <p:nvPicPr>
          <p:cNvPr id="13315" name="Picture 5" descr="Tom-Web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219200"/>
            <a:ext cx="15240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99706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CEAStemplate04">
  <a:themeElements>
    <a:clrScheme name="NCEAStemplate0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CEAStemplate04">
      <a:majorFont>
        <a:latin typeface="Verdana"/>
        <a:ea typeface="ヒラギノ角ゴ ProN W3"/>
        <a:cs typeface="ヒラギノ角ゴ ProN W3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ヒラギノ明朝 ProN W3" charset="0"/>
            <a:cs typeface="ヒラギノ明朝 ProN W3" charset="0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ヒラギノ明朝 ProN W3" charset="0"/>
            <a:cs typeface="ヒラギノ明朝 ProN W3" charset="0"/>
            <a:sym typeface="Times" charset="0"/>
          </a:defRPr>
        </a:defPPr>
      </a:lstStyle>
    </a:lnDef>
  </a:objectDefaults>
  <a:extraClrSchemeLst>
    <a:extraClrScheme>
      <a:clrScheme name="NCEAStemplate0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CEAStemplate04 - No Graphics">
  <a:themeElements>
    <a:clrScheme name="NCEAStemplate04 - No Graphic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NCEAStemplate04 - No Graphics">
      <a:majorFont>
        <a:latin typeface="Verdana"/>
        <a:ea typeface="ヒラギノ角ゴ ProN W3"/>
        <a:cs typeface="ヒラギノ角ゴ ProN W3"/>
      </a:majorFont>
      <a:minorFont>
        <a:latin typeface="Verdana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ヒラギノ明朝 ProN W3" charset="0"/>
            <a:cs typeface="ヒラギノ明朝 ProN W3" charset="0"/>
            <a:sym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ヒラギノ明朝 ProN W3" charset="0"/>
            <a:cs typeface="ヒラギノ明朝 ProN W3" charset="0"/>
            <a:sym typeface="Times" charset="0"/>
          </a:defRPr>
        </a:defPPr>
      </a:lstStyle>
    </a:lnDef>
  </a:objectDefaults>
  <a:extraClrSchemeLst>
    <a:extraClrScheme>
      <a:clrScheme name="NCEAStemplate04 - No Graphic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</TotalTime>
  <Pages>0</Pages>
  <Words>598</Words>
  <Characters>0</Characters>
  <Application>Microsoft Macintosh PowerPoint</Application>
  <PresentationFormat>On-screen Show (4:3)</PresentationFormat>
  <Lines>0</Lines>
  <Paragraphs>139</Paragraphs>
  <Slides>33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NCEAStemplate04</vt:lpstr>
      <vt:lpstr>NCEAStemplate04 - No Graphics</vt:lpstr>
      <vt:lpstr>Chart</vt:lpstr>
      <vt:lpstr>Managing your data with Morpho and the KNB Repository</vt:lpstr>
      <vt:lpstr>PowerPoint Presentation</vt:lpstr>
      <vt:lpstr>PowerPoint Presentation</vt:lpstr>
      <vt:lpstr>PowerPoint Presentation</vt:lpstr>
      <vt:lpstr>PowerPoint Presentation</vt:lpstr>
      <vt:lpstr>Preserve data in the KNB</vt:lpstr>
      <vt:lpstr>KNB Data Distribution</vt:lpstr>
      <vt:lpstr>Metadata</vt:lpstr>
      <vt:lpstr>Owner and Contact Metadata</vt:lpstr>
      <vt:lpstr>Column metadata</vt:lpstr>
      <vt:lpstr>Grass roots metadata</vt:lpstr>
      <vt:lpstr>Morpho highlights</vt:lpstr>
      <vt:lpstr>Data Citation</vt:lpstr>
      <vt:lpstr>Morpho Tutorial</vt:lpstr>
      <vt:lpstr>KNB Tools</vt:lpstr>
      <vt:lpstr>Create an account</vt:lpstr>
      <vt:lpstr>Step 2. Create profile</vt:lpstr>
      <vt:lpstr>Step 3. Set Metacat to use (optional)</vt:lpstr>
      <vt:lpstr>Step 4: Manage data</vt:lpstr>
      <vt:lpstr>Wizard to create metadata</vt:lpstr>
      <vt:lpstr>Import a data table</vt:lpstr>
      <vt:lpstr>Import a data table</vt:lpstr>
      <vt:lpstr>Table-level metadata</vt:lpstr>
      <vt:lpstr>Importing the CSV file</vt:lpstr>
      <vt:lpstr>Documenting each variable</vt:lpstr>
      <vt:lpstr>Documenting the month</vt:lpstr>
      <vt:lpstr>A categorical variable</vt:lpstr>
      <vt:lpstr>A numeric variable</vt:lpstr>
      <vt:lpstr>Wizard is complete</vt:lpstr>
      <vt:lpstr>View with new package imported</vt:lpstr>
      <vt:lpstr>Access Control</vt:lpstr>
      <vt:lpstr>Save locally and to the network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metadata and ontologies to facilitate ecological analysis and modeling</dc:title>
  <dc:subject/>
  <dc:creator>Matt Jones</dc:creator>
  <cp:keywords>ecoinformatics</cp:keywords>
  <dc:description/>
  <cp:lastModifiedBy>Matthew Jones</cp:lastModifiedBy>
  <cp:revision>226</cp:revision>
  <dcterms:modified xsi:type="dcterms:W3CDTF">2013-08-05T16:00:58Z</dcterms:modified>
</cp:coreProperties>
</file>